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9" r:id="rId4"/>
    <p:sldId id="260" r:id="rId5"/>
    <p:sldId id="262" r:id="rId6"/>
    <p:sldId id="263" r:id="rId7"/>
    <p:sldId id="278" r:id="rId8"/>
    <p:sldId id="279" r:id="rId9"/>
    <p:sldId id="280" r:id="rId10"/>
    <p:sldId id="285" r:id="rId11"/>
    <p:sldId id="281" r:id="rId12"/>
    <p:sldId id="282" r:id="rId13"/>
    <p:sldId id="291" r:id="rId14"/>
    <p:sldId id="289" r:id="rId15"/>
    <p:sldId id="290" r:id="rId16"/>
    <p:sldId id="277" r:id="rId17"/>
    <p:sldId id="261" r:id="rId18"/>
    <p:sldId id="288" r:id="rId19"/>
    <p:sldId id="292" r:id="rId20"/>
    <p:sldId id="258" r:id="rId21"/>
    <p:sldId id="287" r:id="rId22"/>
  </p:sldIdLst>
  <p:sldSz cx="9144000" cy="6858000" type="screen4x3"/>
  <p:notesSz cx="9144000" cy="6858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68714" autoAdjust="0"/>
  </p:normalViewPr>
  <p:slideViewPr>
    <p:cSldViewPr>
      <p:cViewPr varScale="1">
        <p:scale>
          <a:sx n="86" d="100"/>
          <a:sy n="86" d="100"/>
        </p:scale>
        <p:origin x="-72" y="-89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50AA2-8B48-4886-924A-4AB1C9663DF0}" type="datetimeFigureOut">
              <a:rPr lang="zh-HK" altLang="en-US" smtClean="0"/>
              <a:t>14/10/2016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30AA1-EE14-4919-A662-EBB4C441F8C0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7114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AE2D4-157E-497A-90EA-4DAA114F64AD}" type="datetimeFigureOut">
              <a:rPr lang="zh-HK" altLang="en-US" smtClean="0"/>
              <a:t>14/10/2016</a:t>
            </a:fld>
            <a:endParaRPr lang="zh-HK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14B1C-63ED-471D-BC8A-0D63621BA4B3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335903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81793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87035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19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食物援助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香港有超過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萬人生活在貧窮線下生活，其中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是長者，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18%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歲以下的兒童。而平均每三位長者便有一位未能獲得足夠的基本營養。同時，每四個兒童便有一個一天沒有三餐溫飽。 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有見及此，本地非牟利組織向本地飲食業回收仍可安全食用的食物，再煮成營養均衡的熱飯餐以供有需要的人士果腹。現時，例如惜食堂每天製作超過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6,000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份營養均衡的飯餐，免費派發予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個慈善機構。</a:t>
            </a:r>
            <a:endParaRPr lang="zh-HK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8795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3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4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5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6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7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8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使命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源頭減少食物浪費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協助解決飢餓問題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協助紓解貧窮問題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教育下一代珍惜食物</a:t>
            </a:r>
          </a:p>
          <a:p>
            <a:endParaRPr lang="en-US" altLang="zh-HK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食物回收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現時香港每日約有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3,600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噸廚餘被棄置到堆填區，其中約有三分之一是來自飲食業界，而部分被棄置的剩餘食物其實仍可安全食用。惜食堂的主要工作便是回收飲食業界這些仍可安全食用的剩餘食物，再分派至社會上需要食物援助的人士。 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H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回收及接受捐贈的食物種類包括：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新鮮食物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罐頭及包裝食物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油及調味料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熟食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冷藏及急凍食物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14B1C-63ED-471D-BC8A-0D63621BA4B3}" type="slidenum">
              <a:rPr lang="zh-HK" altLang="en-US" smtClean="0"/>
              <a:t>9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55012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035D4-371C-4566-8B2F-4EFAD7D369FA}" type="datetime1">
              <a:rPr lang="en-US" altLang="zh-HK" smtClean="0"/>
              <a:t>10/14/2016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637026" y="6310121"/>
            <a:ext cx="5040630" cy="0"/>
          </a:xfrm>
          <a:custGeom>
            <a:avLst/>
            <a:gdLst/>
            <a:ahLst/>
            <a:cxnLst/>
            <a:rect l="l" t="t" r="r" b="b"/>
            <a:pathLst>
              <a:path w="5040630">
                <a:moveTo>
                  <a:pt x="0" y="0"/>
                </a:moveTo>
                <a:lnTo>
                  <a:pt x="5040503" y="0"/>
                </a:lnTo>
              </a:path>
            </a:pathLst>
          </a:custGeom>
          <a:ln w="28956">
            <a:solidFill>
              <a:srgbClr val="0085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E34B0-93B6-4700-80F5-F145230A2ABD}" type="datetime1">
              <a:rPr lang="en-US" altLang="zh-HK" smtClean="0"/>
              <a:t>10/14/2016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634740" y="3857244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634740" y="4521708"/>
            <a:ext cx="304800" cy="30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067555" y="1053083"/>
            <a:ext cx="1799844" cy="437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348228" y="1412747"/>
            <a:ext cx="0" cy="4464050"/>
          </a:xfrm>
          <a:custGeom>
            <a:avLst/>
            <a:gdLst/>
            <a:ahLst/>
            <a:cxnLst/>
            <a:rect l="l" t="t" r="r" b="b"/>
            <a:pathLst>
              <a:path h="4464050">
                <a:moveTo>
                  <a:pt x="0" y="0"/>
                </a:moveTo>
                <a:lnTo>
                  <a:pt x="0" y="4463796"/>
                </a:lnTo>
              </a:path>
            </a:pathLst>
          </a:custGeom>
          <a:ln w="9144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8A365-49E6-4495-BA83-80550DDCF359}" type="datetime1">
              <a:rPr lang="en-US" altLang="zh-HK" smtClean="0"/>
              <a:t>10/14/2016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9BD2B5-30A1-48CE-9EC5-A7EE1AD65AC4}" type="datetime1">
              <a:rPr lang="en-US" altLang="zh-HK" smtClean="0"/>
              <a:t>10/14/2016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42FEB-1BB2-4BC8-A34A-D40656511EF7}" type="datetime1">
              <a:rPr lang="en-US" altLang="zh-HK" smtClean="0"/>
              <a:t>10/14/2016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9408" y="98678"/>
            <a:ext cx="4885182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1452" y="2029586"/>
            <a:ext cx="8261095" cy="3936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B2542-316F-4ECF-A6C3-B69E7697F3E8}" type="datetime1">
              <a:rPr lang="en-US" altLang="zh-HK" smtClean="0"/>
              <a:t>10/14/2016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594" y="2529077"/>
            <a:ext cx="4392930" cy="0"/>
          </a:xfrm>
          <a:custGeom>
            <a:avLst/>
            <a:gdLst/>
            <a:ahLst/>
            <a:cxnLst/>
            <a:rect l="l" t="t" r="r" b="b"/>
            <a:pathLst>
              <a:path w="4392930">
                <a:moveTo>
                  <a:pt x="0" y="0"/>
                </a:moveTo>
                <a:lnTo>
                  <a:pt x="4392548" y="0"/>
                </a:lnTo>
              </a:path>
            </a:pathLst>
          </a:custGeom>
          <a:ln w="28956">
            <a:solidFill>
              <a:srgbClr val="0085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0594" y="914399"/>
            <a:ext cx="439293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6350" marR="5080" indent="-1264285" algn="ctr">
              <a:lnSpc>
                <a:spcPct val="100000"/>
              </a:lnSpc>
            </a:pPr>
            <a:r>
              <a:rPr lang="zh-CN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食物银行管理系统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「食物大存」</a:t>
            </a:r>
            <a:endParaRPr b="1" dirty="0">
              <a:solidFill>
                <a:schemeClr val="tx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191000"/>
            <a:ext cx="2520000" cy="25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80594" y="2743200"/>
            <a:ext cx="439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组员</a:t>
            </a:r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区智聪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郭玉林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</a:t>
            </a:r>
            <a:r>
              <a:rPr lang="zh-TW" altLang="zh-HK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启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光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余国豪</a:t>
            </a:r>
            <a:endParaRPr lang="zh-HK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477000" y="4191000"/>
            <a:ext cx="2514600" cy="2514600"/>
          </a:xfrm>
          <a:prstGeom prst="ellipse">
            <a:avLst/>
          </a:prstGeom>
          <a:noFill/>
          <a:ln w="57150">
            <a:solidFill>
              <a:schemeClr val="accent5">
                <a:lumMod val="7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11" y="1"/>
            <a:ext cx="3811189" cy="6857997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4800" y="574964"/>
            <a:ext cx="2111062" cy="762000"/>
          </a:xfrm>
          <a:prstGeom prst="roundRect">
            <a:avLst/>
          </a:prstGeom>
          <a:solidFill>
            <a:schemeClr val="accent5">
              <a:alpha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活动报名</a:t>
            </a:r>
            <a:endParaRPr lang="zh-HK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09" y="0"/>
            <a:ext cx="3811191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3200" y="3276600"/>
            <a:ext cx="1752600" cy="304800"/>
          </a:xfrm>
          <a:prstGeom prst="rect">
            <a:avLst/>
          </a:prstGeom>
          <a:noFill/>
          <a:ln w="28575">
            <a:solidFill>
              <a:schemeClr val="accent5">
                <a:lumMod val="75000"/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9</a:t>
            </a:r>
            <a:endParaRPr lang="zh-HK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43000"/>
            <a:ext cx="2590800" cy="4572000"/>
          </a:xfrm>
          <a:prstGeom prst="rect">
            <a:avLst/>
          </a:prstGeom>
        </p:spPr>
      </p:pic>
      <p:sp>
        <p:nvSpPr>
          <p:cNvPr id="12" name="弧形箭號 (下彎) 11"/>
          <p:cNvSpPr/>
          <p:nvPr/>
        </p:nvSpPr>
        <p:spPr>
          <a:xfrm>
            <a:off x="4288970" y="1066800"/>
            <a:ext cx="2416630" cy="7620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54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10" y="1"/>
            <a:ext cx="3811190" cy="685799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4800" y="574964"/>
            <a:ext cx="2111062" cy="762000"/>
          </a:xfrm>
          <a:prstGeom prst="roundRect">
            <a:avLst/>
          </a:prstGeom>
          <a:solidFill>
            <a:schemeClr val="accent5">
              <a:alpha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查询派发站</a:t>
            </a:r>
            <a:endParaRPr lang="zh-HK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09" y="0"/>
            <a:ext cx="3811191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3200" y="2590800"/>
            <a:ext cx="1752600" cy="304800"/>
          </a:xfrm>
          <a:prstGeom prst="rect">
            <a:avLst/>
          </a:prstGeom>
          <a:noFill/>
          <a:ln w="28575">
            <a:solidFill>
              <a:schemeClr val="accent5">
                <a:lumMod val="75000"/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弧形箭號 (下彎) 11"/>
          <p:cNvSpPr/>
          <p:nvPr/>
        </p:nvSpPr>
        <p:spPr>
          <a:xfrm>
            <a:off x="4288970" y="1066800"/>
            <a:ext cx="2416630" cy="7620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10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3386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11" y="1"/>
            <a:ext cx="3811189" cy="6857998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4800" y="574964"/>
            <a:ext cx="2111062" cy="762000"/>
          </a:xfrm>
          <a:prstGeom prst="roundRect">
            <a:avLst/>
          </a:prstGeom>
          <a:solidFill>
            <a:schemeClr val="accent5">
              <a:alpha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查询物資</a:t>
            </a:r>
            <a:endParaRPr lang="zh-HK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09" y="0"/>
            <a:ext cx="3811191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3200" y="2895600"/>
            <a:ext cx="1752600" cy="304800"/>
          </a:xfrm>
          <a:prstGeom prst="rect">
            <a:avLst/>
          </a:prstGeom>
          <a:noFill/>
          <a:ln w="28575">
            <a:solidFill>
              <a:schemeClr val="accent5">
                <a:lumMod val="75000"/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弧形箭號 (下彎) 11"/>
          <p:cNvSpPr/>
          <p:nvPr/>
        </p:nvSpPr>
        <p:spPr>
          <a:xfrm>
            <a:off x="4288970" y="1066800"/>
            <a:ext cx="2416630" cy="7620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11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32366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10" y="0"/>
            <a:ext cx="3811190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10" y="0"/>
            <a:ext cx="381119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742605" y="4724400"/>
            <a:ext cx="2438400" cy="457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05" y="4953000"/>
            <a:ext cx="609600" cy="6096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2" name="弧形箭號 (下彎) 11"/>
          <p:cNvSpPr/>
          <p:nvPr/>
        </p:nvSpPr>
        <p:spPr>
          <a:xfrm>
            <a:off x="4288970" y="1066800"/>
            <a:ext cx="2416630" cy="7620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910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10" y="1"/>
            <a:ext cx="3811190" cy="68579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10" y="0"/>
            <a:ext cx="381119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3200" y="2895600"/>
            <a:ext cx="2438400" cy="457200"/>
          </a:xfrm>
          <a:prstGeom prst="rect">
            <a:avLst/>
          </a:prstGeom>
          <a:noFill/>
          <a:ln w="28575">
            <a:solidFill>
              <a:schemeClr val="accent5">
                <a:lumMod val="75000"/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弧形箭號 (下彎) 11"/>
          <p:cNvSpPr/>
          <p:nvPr/>
        </p:nvSpPr>
        <p:spPr>
          <a:xfrm>
            <a:off x="4441370" y="990600"/>
            <a:ext cx="2416630" cy="7620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048000"/>
            <a:ext cx="609600" cy="6096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1</a:t>
            </a:r>
            <a:r>
              <a:rPr lang="en-US" altLang="zh-HK" dirty="0"/>
              <a:t>3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56243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11" y="1"/>
            <a:ext cx="3811189" cy="6857997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4800" y="574964"/>
            <a:ext cx="2111062" cy="762000"/>
          </a:xfrm>
          <a:prstGeom prst="roundRect">
            <a:avLst/>
          </a:prstGeom>
          <a:solidFill>
            <a:schemeClr val="accent5">
              <a:alpha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推送消息</a:t>
            </a:r>
            <a:endParaRPr lang="zh-HK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09" y="0"/>
            <a:ext cx="381119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3200" y="4267200"/>
            <a:ext cx="1752600" cy="304800"/>
          </a:xfrm>
          <a:prstGeom prst="rect">
            <a:avLst/>
          </a:prstGeom>
          <a:noFill/>
          <a:ln w="28575">
            <a:solidFill>
              <a:schemeClr val="accent5">
                <a:lumMod val="75000"/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1</a:t>
            </a:r>
            <a:r>
              <a:rPr lang="en-US" altLang="zh-HK" dirty="0"/>
              <a:t>4</a:t>
            </a:r>
            <a:endParaRPr lang="zh-HK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43000"/>
            <a:ext cx="2590800" cy="4572000"/>
          </a:xfrm>
          <a:prstGeom prst="rect">
            <a:avLst/>
          </a:prstGeom>
        </p:spPr>
      </p:pic>
      <p:sp>
        <p:nvSpPr>
          <p:cNvPr id="12" name="弧形箭號 (下彎) 11"/>
          <p:cNvSpPr/>
          <p:nvPr/>
        </p:nvSpPr>
        <p:spPr>
          <a:xfrm>
            <a:off x="4288970" y="1066800"/>
            <a:ext cx="2416630" cy="7620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93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9400" y="6927"/>
            <a:ext cx="251460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后台管理系统</a:t>
            </a:r>
            <a:r>
              <a:rPr lang="en-US" altLang="zh-CN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CN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辅助应用程式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7" y="914400"/>
            <a:ext cx="7503213" cy="586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15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40954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8"/>
          <p:cNvSpPr/>
          <p:nvPr/>
        </p:nvSpPr>
        <p:spPr>
          <a:xfrm>
            <a:off x="4415864" y="1371600"/>
            <a:ext cx="2762175" cy="2771983"/>
          </a:xfrm>
          <a:prstGeom prst="ellipse">
            <a:avLst/>
          </a:prstGeom>
          <a:solidFill>
            <a:schemeClr val="accent5">
              <a:lumMod val="75000"/>
              <a:alpha val="95000"/>
            </a:schemeClr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用戶可以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随时随地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</a:t>
            </a:r>
            <a:r>
              <a:rPr lang="zh-CN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管理员</a:t>
            </a:r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询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799" y="0"/>
            <a:ext cx="2743201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lang="zh-HK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「食物大存」</a:t>
            </a:r>
            <a:r>
              <a:rPr lang="en-US" altLang="zh-TW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TW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en-US" altLang="zh-TW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	</a:t>
            </a:r>
            <a:r>
              <a:rPr lang="zh-TW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最大的好处</a:t>
            </a:r>
            <a:r>
              <a:rPr lang="en-US" altLang="zh-TW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?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4" name="Shape 148"/>
          <p:cNvSpPr/>
          <p:nvPr/>
        </p:nvSpPr>
        <p:spPr>
          <a:xfrm>
            <a:off x="914400" y="1371600"/>
            <a:ext cx="2762175" cy="2771983"/>
          </a:xfrm>
          <a:prstGeom prst="ellipse">
            <a:avLst/>
          </a:prstGeom>
          <a:solidFill>
            <a:schemeClr val="accent5">
              <a:lumMod val="75000"/>
              <a:alpha val="95000"/>
            </a:schemeClr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即时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查阅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zh-CN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食物</a:t>
            </a:r>
            <a:r>
              <a:rPr lang="zh-CN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银</a:t>
            </a:r>
            <a:r>
              <a:rPr lang="zh-CN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</a:t>
            </a:r>
            <a:endParaRPr lang="en-US" altLang="zh-CN" sz="20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的动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态</a:t>
            </a:r>
          </a:p>
        </p:txBody>
      </p:sp>
      <p:sp>
        <p:nvSpPr>
          <p:cNvPr id="9" name="Shape 148"/>
          <p:cNvSpPr/>
          <p:nvPr/>
        </p:nvSpPr>
        <p:spPr>
          <a:xfrm>
            <a:off x="2672752" y="3128783"/>
            <a:ext cx="2762175" cy="2771983"/>
          </a:xfrm>
          <a:prstGeom prst="ellipse">
            <a:avLst/>
          </a:prstGeom>
          <a:solidFill>
            <a:schemeClr val="accent5">
              <a:lumMod val="75000"/>
              <a:alpha val="95000"/>
            </a:schemeClr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负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责人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zh-CN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可以随时</a:t>
            </a:r>
            <a:r>
              <a:rPr lang="zh-CN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Shape 148"/>
          <p:cNvSpPr/>
          <p:nvPr/>
        </p:nvSpPr>
        <p:spPr>
          <a:xfrm>
            <a:off x="6158977" y="3128782"/>
            <a:ext cx="2762175" cy="2771983"/>
          </a:xfrm>
          <a:prstGeom prst="ellipse">
            <a:avLst/>
          </a:prstGeom>
          <a:solidFill>
            <a:schemeClr val="accent5">
              <a:lumMod val="75000"/>
              <a:alpha val="95000"/>
            </a:schemeClr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集合各方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电子优惠券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/>
            <a:r>
              <a:rPr lang="zh-CN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食物银行资讯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1</a:t>
            </a:r>
            <a:r>
              <a:rPr lang="en-US" altLang="zh-TW" dirty="0"/>
              <a:t>6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9161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剪去對角線角落矩形 20"/>
          <p:cNvSpPr/>
          <p:nvPr/>
        </p:nvSpPr>
        <p:spPr>
          <a:xfrm>
            <a:off x="76200" y="914400"/>
            <a:ext cx="8991600" cy="5638800"/>
          </a:xfrm>
          <a:prstGeom prst="snip2Diag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5600" y="0"/>
            <a:ext cx="243840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我们考虑的</a:t>
            </a:r>
            <a:r>
              <a:rPr lang="en-US" altLang="zh-CN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CN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en-US" altLang="zh-CN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	</a:t>
            </a: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财务计划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8" name="Rounded Rectangle 1"/>
          <p:cNvSpPr/>
          <p:nvPr/>
        </p:nvSpPr>
        <p:spPr>
          <a:xfrm>
            <a:off x="152400" y="381000"/>
            <a:ext cx="1501833" cy="422564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开发成本</a:t>
            </a:r>
            <a:endParaRPr lang="zh-HK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1</a:t>
            </a:r>
            <a:r>
              <a:rPr lang="en-US" altLang="zh-TW" dirty="0"/>
              <a:t>7</a:t>
            </a:r>
            <a:endParaRPr lang="zh-HK" altLang="en-US" dirty="0"/>
          </a:p>
        </p:txBody>
      </p:sp>
      <p:pic>
        <p:nvPicPr>
          <p:cNvPr id="1026" name="Picture 2" descr="C:\Users\Admin\Downloads\businessm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56" y="1411172"/>
            <a:ext cx="873416" cy="8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\Downloads\businessm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699" y="1411172"/>
            <a:ext cx="873416" cy="8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Admin\Downloads\businessm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42" y="1411172"/>
            <a:ext cx="873416" cy="8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Admin\Downloads\businessm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85" y="1411171"/>
            <a:ext cx="873416" cy="8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ownloads\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2" y="2722211"/>
            <a:ext cx="879280" cy="87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ownloads\desk-chai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795" y="3927479"/>
            <a:ext cx="1095370" cy="10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ownloads\fold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059" y="4039615"/>
            <a:ext cx="953646" cy="9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\Downloads\tv_icon_media_device_information_screen_advertising_marketing_promotion_ad_television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82" y="3968756"/>
            <a:ext cx="1135278" cy="109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\Downloads\brows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93" y="2628451"/>
            <a:ext cx="1067698" cy="106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352813" y="1663213"/>
            <a:ext cx="106311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r"/>
            <a:r>
              <a:rPr lang="en-US" altLang="zh-HK" b="1" dirty="0" smtClean="0"/>
              <a:t>$</a:t>
            </a:r>
            <a:r>
              <a:rPr lang="en-US" altLang="zh-HK" b="1" dirty="0"/>
              <a:t>174,000</a:t>
            </a:r>
            <a:endParaRPr lang="zh-HK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6916797" y="2977634"/>
            <a:ext cx="149912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r"/>
            <a:r>
              <a:rPr lang="en-US" altLang="zh-HK" b="1" dirty="0" smtClean="0"/>
              <a:t>$</a:t>
            </a:r>
            <a:r>
              <a:rPr lang="en-US" altLang="zh-HK" b="1" dirty="0"/>
              <a:t>28,456 / 1</a:t>
            </a:r>
            <a:r>
              <a:rPr lang="zh-HK" altLang="en-US" b="1" dirty="0"/>
              <a:t>年</a:t>
            </a:r>
          </a:p>
        </p:txBody>
      </p:sp>
      <p:sp>
        <p:nvSpPr>
          <p:cNvPr id="9" name="矩形 8"/>
          <p:cNvSpPr/>
          <p:nvPr/>
        </p:nvSpPr>
        <p:spPr>
          <a:xfrm>
            <a:off x="6976107" y="4331773"/>
            <a:ext cx="1439818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r"/>
            <a:r>
              <a:rPr lang="en-US" altLang="zh-HK" b="1" dirty="0" smtClean="0"/>
              <a:t>$</a:t>
            </a:r>
            <a:r>
              <a:rPr lang="en-US" altLang="zh-HK" b="1" dirty="0"/>
              <a:t>79200 / 1</a:t>
            </a:r>
            <a:r>
              <a:rPr lang="zh-HK" altLang="en-US" b="1" dirty="0"/>
              <a:t>年</a:t>
            </a:r>
          </a:p>
        </p:txBody>
      </p:sp>
      <p:sp>
        <p:nvSpPr>
          <p:cNvPr id="10" name="矩形 9"/>
          <p:cNvSpPr/>
          <p:nvPr/>
        </p:nvSpPr>
        <p:spPr>
          <a:xfrm>
            <a:off x="5374707" y="5486400"/>
            <a:ext cx="30412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zh-CN" altLang="en-US" b="1" dirty="0"/>
              <a:t>总支出</a:t>
            </a:r>
            <a:r>
              <a:rPr lang="en-US" altLang="zh-CN" b="1" dirty="0"/>
              <a:t>: </a:t>
            </a:r>
            <a:r>
              <a:rPr lang="zh-CN" altLang="en-US" b="1" dirty="0"/>
              <a:t>约</a:t>
            </a:r>
            <a:r>
              <a:rPr lang="en-US" altLang="zh-CN" b="1" dirty="0"/>
              <a:t>$ 300,000 / </a:t>
            </a:r>
            <a:r>
              <a:rPr lang="zh-CN" altLang="en-US" b="1" dirty="0"/>
              <a:t>起始年</a:t>
            </a:r>
            <a:endParaRPr lang="zh-HK" altLang="en-US" b="1" dirty="0"/>
          </a:p>
        </p:txBody>
      </p:sp>
    </p:spTree>
    <p:extLst>
      <p:ext uri="{BB962C8B-B14F-4D97-AF65-F5344CB8AC3E}">
        <p14:creationId xmlns:p14="http://schemas.microsoft.com/office/powerpoint/2010/main" val="23744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剪去對角線角落矩形 10"/>
          <p:cNvSpPr/>
          <p:nvPr/>
        </p:nvSpPr>
        <p:spPr>
          <a:xfrm>
            <a:off x="76200" y="838200"/>
            <a:ext cx="8991600" cy="5638800"/>
          </a:xfrm>
          <a:prstGeom prst="snip2Diag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5600" y="0"/>
            <a:ext cx="243840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我们考虑的</a:t>
            </a:r>
            <a:r>
              <a:rPr lang="en-US" altLang="zh-CN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CN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en-US" altLang="zh-CN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	</a:t>
            </a: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财务计划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2" name="Rounded Rectangle 1"/>
          <p:cNvSpPr/>
          <p:nvPr/>
        </p:nvSpPr>
        <p:spPr>
          <a:xfrm>
            <a:off x="152400" y="304800"/>
            <a:ext cx="1501833" cy="422564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营运期望</a:t>
            </a:r>
            <a:endParaRPr lang="zh-HK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雲朵形圖說文字 4"/>
          <p:cNvSpPr/>
          <p:nvPr/>
        </p:nvSpPr>
        <p:spPr>
          <a:xfrm>
            <a:off x="152400" y="1371600"/>
            <a:ext cx="2895432" cy="1823050"/>
          </a:xfrm>
          <a:prstGeom prst="cloudCallou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第一年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HK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-$150,000</a:t>
            </a:r>
            <a:endParaRPr lang="zh-HK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雲朵形圖說文字 12"/>
          <p:cNvSpPr/>
          <p:nvPr/>
        </p:nvSpPr>
        <p:spPr>
          <a:xfrm>
            <a:off x="3124368" y="1371600"/>
            <a:ext cx="2895432" cy="1823050"/>
          </a:xfrm>
          <a:prstGeom prst="cloudCallou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第二年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HK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+$192,344</a:t>
            </a:r>
            <a:endParaRPr lang="zh-HK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雲朵形圖說文字 13"/>
          <p:cNvSpPr/>
          <p:nvPr/>
        </p:nvSpPr>
        <p:spPr>
          <a:xfrm>
            <a:off x="6096168" y="1371600"/>
            <a:ext cx="2895432" cy="1823050"/>
          </a:xfrm>
          <a:prstGeom prst="cloudCallou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第三年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HK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+$382,344</a:t>
            </a:r>
            <a:endParaRPr lang="zh-HK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雲朵形圖說文字 14"/>
          <p:cNvSpPr/>
          <p:nvPr/>
        </p:nvSpPr>
        <p:spPr>
          <a:xfrm>
            <a:off x="1485984" y="3698575"/>
            <a:ext cx="2895432" cy="1823050"/>
          </a:xfrm>
          <a:prstGeom prst="cloudCallou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第四年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HK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+$522,344</a:t>
            </a:r>
            <a:endParaRPr lang="zh-HK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雲朵形圖說文字 15"/>
          <p:cNvSpPr/>
          <p:nvPr/>
        </p:nvSpPr>
        <p:spPr>
          <a:xfrm>
            <a:off x="4838784" y="3698575"/>
            <a:ext cx="2895432" cy="1823050"/>
          </a:xfrm>
          <a:prstGeom prst="cloudCallou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第五年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HK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+$522,344</a:t>
            </a:r>
            <a:endParaRPr lang="zh-HK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Rounded Rectangle 1"/>
          <p:cNvSpPr/>
          <p:nvPr/>
        </p:nvSpPr>
        <p:spPr>
          <a:xfrm>
            <a:off x="3505200" y="5867400"/>
            <a:ext cx="5410200" cy="533400"/>
          </a:xfrm>
          <a:prstGeom prst="roundRect">
            <a:avLst/>
          </a:prstGeom>
          <a:solidFill>
            <a:schemeClr val="bg1">
              <a:lumMod val="50000"/>
              <a:alpha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期望一年至一年半之内可以追回成本</a:t>
            </a:r>
            <a:endParaRPr lang="zh-HK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18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7424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3600" y="0"/>
            <a:ext cx="320040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lang="zh-CN" altLang="en-US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以</a:t>
            </a:r>
            <a:r>
              <a:rPr lang="zh-TW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「</a:t>
            </a:r>
            <a:r>
              <a:rPr lang="zh-TW" altLang="en-US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食物</a:t>
            </a: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银行</a:t>
            </a:r>
            <a:r>
              <a:rPr lang="zh-TW" altLang="en-US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」</a:t>
            </a:r>
            <a:r>
              <a:rPr lang="en-US" altLang="zh-TW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TW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en-US" altLang="zh-TW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	</a:t>
            </a:r>
            <a:r>
              <a:rPr lang="zh-CN" altLang="en-US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为</a:t>
            </a: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主题的</a:t>
            </a:r>
            <a:r>
              <a:rPr lang="zh-CN" altLang="en-US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原因</a:t>
            </a:r>
            <a:r>
              <a:rPr lang="en-US" altLang="zh-TW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?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9" y="990600"/>
            <a:ext cx="8752832" cy="5181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1</a:t>
            </a:r>
            <a:endParaRPr lang="zh-HK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6800" y="2561272"/>
            <a:ext cx="28956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l">
              <a:lnSpc>
                <a:spcPct val="100000"/>
              </a:lnSpc>
            </a:pPr>
            <a:r>
              <a:rPr lang="zh-CN" altLang="en-US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我们的应用程式</a:t>
            </a:r>
            <a:r>
              <a:rPr lang="en-US" altLang="zh-CN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CN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en-US" altLang="zh-CN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CN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en-US" altLang="zh-CN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  </a:t>
            </a:r>
            <a:r>
              <a:rPr lang="zh-CN" altLang="en-US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演示时间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1</a:t>
            </a:r>
            <a:r>
              <a:rPr lang="en-US" altLang="zh-HK" dirty="0"/>
              <a:t>9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771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6800" y="2561272"/>
            <a:ext cx="289560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l">
              <a:lnSpc>
                <a:spcPct val="100000"/>
              </a:lnSpc>
            </a:pPr>
            <a:r>
              <a:rPr lang="zh-CN" altLang="en-US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感谢你们的聆听</a:t>
            </a:r>
            <a:r>
              <a:rPr lang="en-US" altLang="zh-CN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CN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en-US" altLang="zh-CN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CN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en-US" altLang="zh-TW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Q</a:t>
            </a:r>
            <a:r>
              <a:rPr lang="zh-TW" altLang="en-US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&amp;</a:t>
            </a:r>
            <a:r>
              <a:rPr lang="zh-TW" altLang="en-US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</a:t>
            </a:r>
            <a:r>
              <a:rPr lang="en-US" altLang="zh-TW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A</a:t>
            </a:r>
            <a:r>
              <a:rPr lang="zh-TW" altLang="en-US" sz="32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 时间</a:t>
            </a:r>
            <a:endParaRPr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 smtClean="0"/>
              <a:t>20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02031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剪去對角線角落矩形 10"/>
          <p:cNvSpPr/>
          <p:nvPr/>
        </p:nvSpPr>
        <p:spPr>
          <a:xfrm>
            <a:off x="76200" y="914400"/>
            <a:ext cx="8991600" cy="5638800"/>
          </a:xfrm>
          <a:prstGeom prst="snip2Diag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4599" y="0"/>
            <a:ext cx="2819401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lang="zh-TW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「食物大全」</a:t>
            </a:r>
            <a:r>
              <a:rPr lang="en-US" altLang="zh-TW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TW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en-US" altLang="zh-TW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	</a:t>
            </a:r>
            <a:r>
              <a:rPr lang="zh-TW" altLang="en-US" sz="2800" b="1" spc="-15" dirty="0" smtClean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概念</a:t>
            </a:r>
            <a:r>
              <a:rPr lang="zh-TW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的出现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2</a:t>
            </a:r>
            <a:endParaRPr lang="zh-HK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3664"/>
            <a:ext cx="3114034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字方塊 7"/>
          <p:cNvSpPr txBox="1"/>
          <p:nvPr/>
        </p:nvSpPr>
        <p:spPr>
          <a:xfrm>
            <a:off x="838200" y="2895600"/>
            <a:ext cx="3114034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机构宣传渠道不足</a:t>
            </a:r>
            <a:endParaRPr lang="zh-HK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66" y="1223664"/>
            <a:ext cx="3114034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文字方塊 15"/>
          <p:cNvSpPr txBox="1"/>
          <p:nvPr/>
        </p:nvSpPr>
        <p:spPr>
          <a:xfrm>
            <a:off x="4734566" y="2891135"/>
            <a:ext cx="3114034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人们没相关概念认知</a:t>
            </a:r>
            <a:endParaRPr lang="zh-HK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8264"/>
            <a:ext cx="3114034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文字方塊 17"/>
          <p:cNvSpPr txBox="1"/>
          <p:nvPr/>
        </p:nvSpPr>
        <p:spPr>
          <a:xfrm>
            <a:off x="838200" y="5410199"/>
            <a:ext cx="3114034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非牟利团体资金不足</a:t>
            </a:r>
            <a:endParaRPr lang="zh-HK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566" y="3738264"/>
            <a:ext cx="3114034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文字方塊 19"/>
          <p:cNvSpPr txBox="1"/>
          <p:nvPr/>
        </p:nvSpPr>
        <p:spPr>
          <a:xfrm>
            <a:off x="4734566" y="5410199"/>
            <a:ext cx="3114034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没相关人手处理</a:t>
            </a:r>
            <a:endParaRPr lang="zh-HK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30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4089" y="0"/>
            <a:ext cx="2589911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利用科技进一步</a:t>
            </a:r>
            <a:r>
              <a:rPr lang="en-US" altLang="zh-TW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/>
            </a:r>
            <a:br>
              <a:rPr lang="en-US" altLang="zh-TW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</a:br>
            <a:r>
              <a:rPr lang="zh-CN" altLang="en-US" sz="28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实践解决方法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35814"/>
            <a:ext cx="5029200" cy="39327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35" y="1235814"/>
            <a:ext cx="2165565" cy="3896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5" name="弧形箭號 (下彎) 4"/>
          <p:cNvSpPr/>
          <p:nvPr/>
        </p:nvSpPr>
        <p:spPr>
          <a:xfrm>
            <a:off x="5203370" y="2057400"/>
            <a:ext cx="1426030" cy="609600"/>
          </a:xfrm>
          <a:prstGeom prst="curvedDownArrow">
            <a:avLst/>
          </a:prstGeom>
          <a:solidFill>
            <a:schemeClr val="accent5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2286000" y="5486400"/>
            <a:ext cx="1828800" cy="762000"/>
          </a:xfrm>
          <a:prstGeom prst="stripedRightArrow">
            <a:avLst/>
          </a:prstGeom>
          <a:solidFill>
            <a:schemeClr val="accent5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7" y="4267200"/>
            <a:ext cx="2527023" cy="252702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0" name="弧形箭號 (下彎) 9"/>
          <p:cNvSpPr/>
          <p:nvPr/>
        </p:nvSpPr>
        <p:spPr>
          <a:xfrm flipH="1" flipV="1">
            <a:off x="5127170" y="2743200"/>
            <a:ext cx="1426030" cy="6096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4648200" y="4267200"/>
            <a:ext cx="2514600" cy="251460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3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1873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81600" y="3048000"/>
            <a:ext cx="19050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</a:pPr>
            <a:r>
              <a:rPr lang="zh-TW" altLang="en-US" sz="3600" b="1" spc="-15" dirty="0">
                <a:solidFill>
                  <a:srgbClr val="0085AC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主要功能</a:t>
            </a:r>
            <a:endParaRPr sz="36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4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74714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381119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591" y="1371600"/>
            <a:ext cx="2752527" cy="4953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1"/>
            <a:ext cx="2727589" cy="49530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04800" y="574964"/>
            <a:ext cx="2111062" cy="762000"/>
          </a:xfrm>
          <a:prstGeom prst="roundRect">
            <a:avLst/>
          </a:prstGeom>
          <a:solidFill>
            <a:schemeClr val="accent5">
              <a:alpha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HK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5</a:t>
            </a:r>
            <a:endParaRPr lang="zh-HK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43000"/>
            <a:ext cx="2590800" cy="4572000"/>
          </a:xfrm>
          <a:prstGeom prst="rect">
            <a:avLst/>
          </a:prstGeom>
        </p:spPr>
      </p:pic>
      <p:sp>
        <p:nvSpPr>
          <p:cNvPr id="3" name="弧形箭號 (下彎) 2"/>
          <p:cNvSpPr/>
          <p:nvPr/>
        </p:nvSpPr>
        <p:spPr>
          <a:xfrm>
            <a:off x="5638800" y="2590800"/>
            <a:ext cx="1600200" cy="533400"/>
          </a:xfrm>
          <a:prstGeom prst="curvedDownArrow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11" name="弧形箭號 (下彎) 10"/>
          <p:cNvSpPr/>
          <p:nvPr/>
        </p:nvSpPr>
        <p:spPr>
          <a:xfrm flipH="1" flipV="1">
            <a:off x="2133600" y="5105400"/>
            <a:ext cx="1600200" cy="533400"/>
          </a:xfrm>
          <a:prstGeom prst="curvedDownArrow">
            <a:avLst/>
          </a:prstGeom>
          <a:solidFill>
            <a:schemeClr val="accent5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" y="574964"/>
            <a:ext cx="2111062" cy="762000"/>
          </a:xfrm>
          <a:prstGeom prst="roundRect">
            <a:avLst/>
          </a:prstGeom>
          <a:solidFill>
            <a:schemeClr val="accent5">
              <a:alpha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查询优惠券</a:t>
            </a:r>
            <a:endParaRPr lang="zh-HK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811191" cy="685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09" y="0"/>
            <a:ext cx="3811191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3200" y="1905000"/>
            <a:ext cx="1752600" cy="304800"/>
          </a:xfrm>
          <a:prstGeom prst="rect">
            <a:avLst/>
          </a:prstGeom>
          <a:noFill/>
          <a:ln w="28575">
            <a:solidFill>
              <a:schemeClr val="accent5">
                <a:lumMod val="75000"/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6</a:t>
            </a:r>
            <a:endParaRPr lang="zh-HK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43000"/>
            <a:ext cx="2590800" cy="4572000"/>
          </a:xfrm>
          <a:prstGeom prst="rect">
            <a:avLst/>
          </a:prstGeom>
        </p:spPr>
      </p:pic>
      <p:sp>
        <p:nvSpPr>
          <p:cNvPr id="12" name="弧形箭號 (下彎) 11"/>
          <p:cNvSpPr/>
          <p:nvPr/>
        </p:nvSpPr>
        <p:spPr>
          <a:xfrm>
            <a:off x="4288970" y="1066800"/>
            <a:ext cx="2416630" cy="7620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04" y="0"/>
            <a:ext cx="3811191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3200" y="1828800"/>
            <a:ext cx="2438400" cy="1371600"/>
          </a:xfrm>
          <a:prstGeom prst="rect">
            <a:avLst/>
          </a:prstGeom>
          <a:noFill/>
          <a:ln w="28575">
            <a:solidFill>
              <a:schemeClr val="accent5">
                <a:lumMod val="75000"/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81119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84" y="2819400"/>
            <a:ext cx="729916" cy="72991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7</a:t>
            </a:r>
            <a:endParaRPr lang="zh-HK" altLang="en-US" dirty="0"/>
          </a:p>
        </p:txBody>
      </p:sp>
      <p:sp>
        <p:nvSpPr>
          <p:cNvPr id="12" name="弧形箭號 (下彎) 11"/>
          <p:cNvSpPr/>
          <p:nvPr/>
        </p:nvSpPr>
        <p:spPr>
          <a:xfrm>
            <a:off x="4441370" y="990600"/>
            <a:ext cx="2416630" cy="7620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9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10" y="0"/>
            <a:ext cx="3811190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10" y="4952889"/>
            <a:ext cx="381111" cy="38111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610" y="2286000"/>
            <a:ext cx="381111" cy="38111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Rounded Rectangle 1"/>
          <p:cNvSpPr/>
          <p:nvPr/>
        </p:nvSpPr>
        <p:spPr>
          <a:xfrm>
            <a:off x="304800" y="574964"/>
            <a:ext cx="2111062" cy="762000"/>
          </a:xfrm>
          <a:prstGeom prst="roundRect">
            <a:avLst/>
          </a:prstGeom>
          <a:solidFill>
            <a:schemeClr val="accent5">
              <a:alpha val="8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查询活动</a:t>
            </a:r>
            <a:endParaRPr lang="zh-HK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09" y="0"/>
            <a:ext cx="3811191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3200" y="2209800"/>
            <a:ext cx="1752600" cy="304800"/>
          </a:xfrm>
          <a:prstGeom prst="rect">
            <a:avLst/>
          </a:prstGeom>
          <a:noFill/>
          <a:ln w="28575">
            <a:solidFill>
              <a:schemeClr val="accent5">
                <a:lumMod val="75000"/>
                <a:alpha val="7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弧形箭號 (下彎) 11"/>
          <p:cNvSpPr/>
          <p:nvPr/>
        </p:nvSpPr>
        <p:spPr>
          <a:xfrm>
            <a:off x="4288970" y="1066800"/>
            <a:ext cx="2416630" cy="762000"/>
          </a:xfrm>
          <a:prstGeom prst="curvedDownArrow">
            <a:avLst/>
          </a:prstGeom>
          <a:solidFill>
            <a:schemeClr val="accent5">
              <a:lumMod val="75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7"/>
          </p:nvPr>
        </p:nvSpPr>
        <p:spPr>
          <a:xfrm>
            <a:off x="7010400" y="6581001"/>
            <a:ext cx="2103120" cy="276999"/>
          </a:xfrm>
        </p:spPr>
        <p:txBody>
          <a:bodyPr/>
          <a:lstStyle/>
          <a:p>
            <a:r>
              <a:rPr lang="en-US" altLang="zh-HK" dirty="0"/>
              <a:t>8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3932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</TotalTime>
  <Words>1778</Words>
  <Application>Microsoft Office PowerPoint</Application>
  <PresentationFormat>如螢幕大小 (4:3)</PresentationFormat>
  <Paragraphs>348</Paragraphs>
  <Slides>21</Slides>
  <Notes>19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2" baseType="lpstr">
      <vt:lpstr>Office Theme</vt:lpstr>
      <vt:lpstr>食物银行管理系统 「食物大存」</vt:lpstr>
      <vt:lpstr>以「食物银行」  为主题的原因?</vt:lpstr>
      <vt:lpstr>「食物大全」  概念的出现</vt:lpstr>
      <vt:lpstr>利用科技进一步 实践解决方法</vt:lpstr>
      <vt:lpstr>主要功能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后台管理系统 辅助应用程式</vt:lpstr>
      <vt:lpstr>「食物大存」  最大的好处?</vt:lpstr>
      <vt:lpstr>我们考虑的  财务计划</vt:lpstr>
      <vt:lpstr>我们考虑的  财务计划</vt:lpstr>
      <vt:lpstr>我们的应用程式     演示时间</vt:lpstr>
      <vt:lpstr>感谢你们的聆听  Q &amp; A 时间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 HERE</dc:title>
  <dc:creator>Alvin</dc:creator>
  <cp:lastModifiedBy>Alvin</cp:lastModifiedBy>
  <cp:revision>110</cp:revision>
  <dcterms:created xsi:type="dcterms:W3CDTF">2016-10-06T14:25:24Z</dcterms:created>
  <dcterms:modified xsi:type="dcterms:W3CDTF">2016-10-13T16:28:26Z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2016-10-06T00:00:00Z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2016-10-06T00:00:00Z</vt:filetime>
  </property>
</Properties>
</file>